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2" autoAdjust="0"/>
  </p:normalViewPr>
  <p:slideViewPr>
    <p:cSldViewPr>
      <p:cViewPr varScale="1">
        <p:scale>
          <a:sx n="89" d="100"/>
          <a:sy n="89" d="100"/>
        </p:scale>
        <p:origin x="-82" y="-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3C89E-A230-49C3-88FC-591C3C6C36E8}" type="datetimeFigureOut">
              <a:rPr lang="bg-BG"/>
              <a:pPr>
                <a:defRPr/>
              </a:pPr>
              <a:t>17.11.2015 г.</a:t>
            </a:fld>
            <a:endParaRPr lang="bg-BG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E05BCB3-D877-4193-A444-C5FA48424FE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B5DF-0B7E-445F-B86F-EA5160A29CEB}" type="datetimeFigureOut">
              <a:rPr lang="bg-BG"/>
              <a:pPr>
                <a:defRPr/>
              </a:pPr>
              <a:t>17.11.2015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6A0F1-F238-4FD3-BDF4-3AF734CDE93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3C13D-0C16-45CA-8FDB-8458FABC4ED2}" type="datetimeFigureOut">
              <a:rPr lang="bg-BG"/>
              <a:pPr>
                <a:defRPr/>
              </a:pPr>
              <a:t>17.11.2015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2D95C-0135-4999-9073-48BD86606C8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FAF3D-FADC-44E9-A3C8-B95FC7B36D93}" type="datetimeFigureOut">
              <a:rPr lang="bg-BG"/>
              <a:pPr>
                <a:defRPr/>
              </a:pPr>
              <a:t>17.11.2015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AC9D6-FBE5-4B63-8571-68054C7004B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68BFB-25B6-4DF3-B297-DA39DF7B4BEA}" type="datetimeFigureOut">
              <a:rPr lang="bg-BG"/>
              <a:pPr>
                <a:defRPr/>
              </a:pPr>
              <a:t>17.11.2015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7B47-363C-47D1-8945-1FF804BE95F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73598-299F-448B-8116-44EE2C134CD6}" type="datetimeFigureOut">
              <a:rPr lang="bg-BG"/>
              <a:pPr>
                <a:defRPr/>
              </a:pPr>
              <a:t>17.11.2015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CE6F8-8078-4E67-B364-E50DBF4BFB4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C103D-1BCA-45D3-8D68-28BBC5D806A0}" type="datetimeFigureOut">
              <a:rPr lang="bg-BG"/>
              <a:pPr>
                <a:defRPr/>
              </a:pPr>
              <a:t>17.11.2015 г.</a:t>
            </a:fld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9A5A2-E8E8-4292-86AE-C5D58FEDA20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D683B-E906-4BEE-BA44-4BE09C63D439}" type="datetimeFigureOut">
              <a:rPr lang="bg-BG"/>
              <a:pPr>
                <a:defRPr/>
              </a:pPr>
              <a:t>17.11.2015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FD519-2AE4-4774-95B7-535CA19D506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D0110-62DA-4925-B637-99CCE3FF7621}" type="datetimeFigureOut">
              <a:rPr lang="bg-BG"/>
              <a:pPr>
                <a:defRPr/>
              </a:pPr>
              <a:t>17.11.2015 г.</a:t>
            </a:fld>
            <a:endParaRPr 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C5EE5-1D53-43DA-82BA-D7CEA78FD8A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9D983-BE01-4B96-826E-FE20FAF5DD23}" type="datetimeFigureOut">
              <a:rPr lang="bg-BG"/>
              <a:pPr>
                <a:defRPr/>
              </a:pPr>
              <a:t>17.11.2015 г.</a:t>
            </a:fld>
            <a:endParaRPr lang="bg-BG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095C7-0131-4498-806C-2A2FAD2B5FE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9B157-E8E7-42EA-877D-0D89ED100EA4}" type="datetimeFigureOut">
              <a:rPr lang="bg-BG"/>
              <a:pPr>
                <a:defRPr/>
              </a:pPr>
              <a:t>17.11.2015 г.</a:t>
            </a:fld>
            <a:endParaRPr lang="bg-BG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C3F6E-2140-4BE6-9CB5-00649746657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5225FDB1-8EA5-4272-BB09-E6A36C2CF63E}" type="datetimeFigureOut">
              <a:rPr lang="bg-BG"/>
              <a:pPr>
                <a:defRPr/>
              </a:pPr>
              <a:t>17.11.2015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A67637F4-FF78-4575-A8C6-E020687A409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2" r:id="rId3"/>
    <p:sldLayoutId id="2147483741" r:id="rId4"/>
    <p:sldLayoutId id="2147483740" r:id="rId5"/>
    <p:sldLayoutId id="2147483739" r:id="rId6"/>
    <p:sldLayoutId id="2147483738" r:id="rId7"/>
    <p:sldLayoutId id="2147483745" r:id="rId8"/>
    <p:sldLayoutId id="2147483746" r:id="rId9"/>
    <p:sldLayoutId id="2147483737" r:id="rId10"/>
    <p:sldLayoutId id="214748373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http://www.pixel-online.net/data/PRJ01/foto/107_(nor).jpg?par=7" TargetMode="External"/><Relationship Id="rId5" Type="http://schemas.openxmlformats.org/officeDocument/2006/relationships/image" Target="../media/image7.jpeg"/><Relationship Id="rId4" Type="http://schemas.openxmlformats.org/officeDocument/2006/relationships/image" Target="http://goerudio.pixel-online.org/impianto/img/partners/08_logo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pixel-online.net/data/PRJ01/foto/107_(nor).jpg?par=7" TargetMode="External"/><Relationship Id="rId5" Type="http://schemas.openxmlformats.org/officeDocument/2006/relationships/image" Target="../media/image7.jpeg"/><Relationship Id="rId4" Type="http://schemas.openxmlformats.org/officeDocument/2006/relationships/image" Target="http://goerudio.pixel-online.org/impianto/img/partners/08_logo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pixel-online.net/data/PRJ01/foto/107_(nor).jpg?par=7" TargetMode="External"/><Relationship Id="rId5" Type="http://schemas.openxmlformats.org/officeDocument/2006/relationships/image" Target="../media/image7.jpeg"/><Relationship Id="rId4" Type="http://schemas.openxmlformats.org/officeDocument/2006/relationships/image" Target="http://goerudio.pixel-online.org/impianto/img/partners/08_logo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http://www.pixel-online.net/data/PRJ01/foto/107_(nor).jpg?par=7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http://goerudio.pixel-online.org/impianto/img/partners/08_logo.jpg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http://www.pixel-online.net/data/PRJ01/foto/107_(nor).jpg?par=7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http://goerudio.pixel-online.org/impianto/img/partners/08_logo.jpg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http://www.pixel-online.net/data/PRJ01/foto/107_(nor).jpg?par=7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http://goerudio.pixel-online.org/impianto/img/partners/08_logo.jpg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1.jpeg"/><Relationship Id="rId7" Type="http://schemas.openxmlformats.org/officeDocument/2006/relationships/image" Target="http://goerudio.pixel-online.org/impianto/img/partners/08_logo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http://www.pixel-online.net/data/PRJ01/foto/107_(nor).jpg?par=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pixel-online.net/data/PRJ01/foto/107_(nor).jpg?par=7" TargetMode="External"/><Relationship Id="rId5" Type="http://schemas.openxmlformats.org/officeDocument/2006/relationships/image" Target="../media/image7.jpeg"/><Relationship Id="rId4" Type="http://schemas.openxmlformats.org/officeDocument/2006/relationships/image" Target="http://goerudio.pixel-online.org/impianto/img/partners/08_logo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1727200" y="1795463"/>
            <a:ext cx="5722938" cy="1827212"/>
          </a:xfrm>
        </p:spPr>
        <p:txBody>
          <a:bodyPr/>
          <a:lstStyle/>
          <a:p>
            <a:r>
              <a:rPr lang="bg-BG" smtClean="0"/>
              <a:t>Метод на моделите</a:t>
            </a:r>
          </a:p>
        </p:txBody>
      </p:sp>
      <p:pic>
        <p:nvPicPr>
          <p:cNvPr id="13315" name="Picture 3" descr="LLP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16638"/>
            <a:ext cx="1908175" cy="741362"/>
          </a:xfrm>
          <a:prstGeom prst="rect">
            <a:avLst/>
          </a:prstGeom>
          <a:noFill/>
        </p:spPr>
      </p:pic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1042988" y="1173163"/>
            <a:ext cx="7043737" cy="1031875"/>
            <a:chOff x="1000100" y="1357298"/>
            <a:chExt cx="7043782" cy="1032039"/>
          </a:xfrm>
        </p:grpSpPr>
        <p:pic>
          <p:nvPicPr>
            <p:cNvPr id="13317" name="Picture 1" descr="http://goerudio.pixel-online.org/impianto/img/partners/08_logo.jpg"/>
            <p:cNvPicPr>
              <a:picLocks noChangeAspect="1" noChangeArrowheads="1"/>
            </p:cNvPicPr>
            <p:nvPr/>
          </p:nvPicPr>
          <p:blipFill>
            <a:blip r:embed="rId3" r:link="rId4"/>
            <a:srcRect/>
            <a:stretch>
              <a:fillRect/>
            </a:stretch>
          </p:blipFill>
          <p:spPr bwMode="auto">
            <a:xfrm>
              <a:off x="7358082" y="1357298"/>
              <a:ext cx="6858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18" name="Group 7"/>
            <p:cNvGrpSpPr>
              <a:grpSpLocks/>
            </p:cNvGrpSpPr>
            <p:nvPr/>
          </p:nvGrpSpPr>
          <p:grpSpPr bwMode="auto">
            <a:xfrm>
              <a:off x="1000100" y="1357298"/>
              <a:ext cx="6858048" cy="1032039"/>
              <a:chOff x="1000100" y="1357298"/>
              <a:chExt cx="6858048" cy="1032039"/>
            </a:xfrm>
          </p:grpSpPr>
          <p:pic>
            <p:nvPicPr>
              <p:cNvPr id="13319" name="cnf01" descr="Goerudio - Promoting science education"/>
              <p:cNvPicPr>
                <a:picLocks noChangeAspect="1" noChangeArrowheads="1"/>
              </p:cNvPicPr>
              <p:nvPr/>
            </p:nvPicPr>
            <p:blipFill>
              <a:blip r:embed="rId5" r:link="rId6"/>
              <a:srcRect/>
              <a:stretch>
                <a:fillRect/>
              </a:stretch>
            </p:blipFill>
            <p:spPr bwMode="auto">
              <a:xfrm>
                <a:off x="1071538" y="1357298"/>
                <a:ext cx="1028700" cy="657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20" name="Rectangle 5"/>
              <p:cNvSpPr>
                <a:spLocks noChangeArrowheads="1"/>
              </p:cNvSpPr>
              <p:nvPr/>
            </p:nvSpPr>
            <p:spPr bwMode="auto">
              <a:xfrm rot="10800000" flipV="1">
                <a:off x="1000100" y="2143116"/>
                <a:ext cx="685804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tabLst>
                    <a:tab pos="2743200" algn="ctr"/>
                    <a:tab pos="5486400" algn="r"/>
                  </a:tabLst>
                </a:pPr>
                <a:r>
                  <a:rPr lang="en-US" sz="1000" b="0" i="1">
                    <a:solidFill>
                      <a:srgbClr val="003366"/>
                    </a:solidFill>
                    <a:latin typeface="Arial Narrow" pitchFamily="34" charset="0"/>
                    <a:cs typeface="Times New Roman" pitchFamily="18" charset="0"/>
                  </a:rPr>
                  <a:t>543223-LLP-1-2013-1-LV-KA4- KA4MP</a:t>
                </a:r>
                <a:endParaRPr lang="en-US" b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Защо ни трябват модели?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bg-BG" dirty="0" smtClean="0"/>
              <a:t>Да обясним сложно явление или процес</a:t>
            </a:r>
          </a:p>
          <a:p>
            <a:pPr marL="274320" indent="-274320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bg-BG" dirty="0" smtClean="0"/>
              <a:t>Да направим знанието по-близко до учениците</a:t>
            </a:r>
          </a:p>
          <a:p>
            <a:pPr marL="274320" indent="-274320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bg-BG" dirty="0" smtClean="0"/>
              <a:t>Да интригуваме учениците</a:t>
            </a:r>
          </a:p>
          <a:p>
            <a:pPr marL="274320" indent="-274320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bg-BG" dirty="0" smtClean="0"/>
              <a:t>Да работим заедно </a:t>
            </a: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bg-BG" dirty="0"/>
          </a:p>
        </p:txBody>
      </p:sp>
      <p:pic>
        <p:nvPicPr>
          <p:cNvPr id="14340" name="Picture 4" descr="LLP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16638"/>
            <a:ext cx="1908175" cy="741362"/>
          </a:xfrm>
          <a:prstGeom prst="rect">
            <a:avLst/>
          </a:prstGeom>
          <a:noFill/>
        </p:spPr>
      </p:pic>
      <p:grpSp>
        <p:nvGrpSpPr>
          <p:cNvPr id="14342" name="Group 3"/>
          <p:cNvGrpSpPr>
            <a:grpSpLocks/>
          </p:cNvGrpSpPr>
          <p:nvPr/>
        </p:nvGrpSpPr>
        <p:grpSpPr bwMode="auto">
          <a:xfrm>
            <a:off x="928688" y="44450"/>
            <a:ext cx="7043737" cy="1031875"/>
            <a:chOff x="1000100" y="1357298"/>
            <a:chExt cx="7043782" cy="1032039"/>
          </a:xfrm>
        </p:grpSpPr>
        <p:pic>
          <p:nvPicPr>
            <p:cNvPr id="14343" name="Picture 1" descr="http://goerudio.pixel-online.org/impianto/img/partners/08_logo.jpg"/>
            <p:cNvPicPr>
              <a:picLocks noChangeAspect="1" noChangeArrowheads="1"/>
            </p:cNvPicPr>
            <p:nvPr/>
          </p:nvPicPr>
          <p:blipFill>
            <a:blip r:embed="rId3" r:link="rId4"/>
            <a:srcRect/>
            <a:stretch>
              <a:fillRect/>
            </a:stretch>
          </p:blipFill>
          <p:spPr bwMode="auto">
            <a:xfrm>
              <a:off x="7358082" y="1357298"/>
              <a:ext cx="6858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344" name="Group 7"/>
            <p:cNvGrpSpPr>
              <a:grpSpLocks/>
            </p:cNvGrpSpPr>
            <p:nvPr/>
          </p:nvGrpSpPr>
          <p:grpSpPr bwMode="auto">
            <a:xfrm>
              <a:off x="1000100" y="1357298"/>
              <a:ext cx="6858048" cy="1032039"/>
              <a:chOff x="1000100" y="1357298"/>
              <a:chExt cx="6858048" cy="1032039"/>
            </a:xfrm>
          </p:grpSpPr>
          <p:pic>
            <p:nvPicPr>
              <p:cNvPr id="14345" name="cnf01" descr="Goerudio - Promoting science education"/>
              <p:cNvPicPr>
                <a:picLocks noChangeAspect="1" noChangeArrowheads="1"/>
              </p:cNvPicPr>
              <p:nvPr/>
            </p:nvPicPr>
            <p:blipFill>
              <a:blip r:embed="rId5" r:link="rId6"/>
              <a:srcRect/>
              <a:stretch>
                <a:fillRect/>
              </a:stretch>
            </p:blipFill>
            <p:spPr bwMode="auto">
              <a:xfrm>
                <a:off x="1071538" y="1357298"/>
                <a:ext cx="1028700" cy="657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46" name="Rectangle 5"/>
              <p:cNvSpPr>
                <a:spLocks noChangeArrowheads="1"/>
              </p:cNvSpPr>
              <p:nvPr/>
            </p:nvSpPr>
            <p:spPr bwMode="auto">
              <a:xfrm rot="10800000" flipV="1">
                <a:off x="1000100" y="2143116"/>
                <a:ext cx="685804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tabLst>
                    <a:tab pos="2743200" algn="ctr"/>
                    <a:tab pos="5486400" algn="r"/>
                  </a:tabLst>
                </a:pPr>
                <a:r>
                  <a:rPr lang="en-US" sz="1000" b="0" i="1">
                    <a:solidFill>
                      <a:srgbClr val="003366"/>
                    </a:solidFill>
                    <a:latin typeface="Arial Narrow" pitchFamily="34" charset="0"/>
                    <a:cs typeface="Times New Roman" pitchFamily="18" charset="0"/>
                  </a:rPr>
                  <a:t>543223-LLP-1-2013-1-LV-KA4- KA4MP</a:t>
                </a:r>
                <a:endParaRPr lang="en-US" b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dirty="0" smtClean="0"/>
              <a:t>Разлика между модел и пример</a:t>
            </a:r>
            <a:endParaRPr lang="bg-BG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smtClean="0"/>
          </a:p>
          <a:p>
            <a:r>
              <a:rPr lang="bg-BG" smtClean="0"/>
              <a:t>Примерът само илюстрира, правим демонстрация пряко свързана с явлението или процеса</a:t>
            </a:r>
          </a:p>
          <a:p>
            <a:endParaRPr lang="bg-BG" smtClean="0"/>
          </a:p>
          <a:p>
            <a:r>
              <a:rPr lang="bg-BG" smtClean="0"/>
              <a:t>Моделът го свързваме с нещо около нас и запомнянето е бързо, интригуващо и интересно</a:t>
            </a:r>
          </a:p>
        </p:txBody>
      </p:sp>
      <p:pic>
        <p:nvPicPr>
          <p:cNvPr id="15364" name="Picture 4" descr="LLP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16638"/>
            <a:ext cx="1908175" cy="741362"/>
          </a:xfrm>
          <a:prstGeom prst="rect">
            <a:avLst/>
          </a:prstGeom>
          <a:noFill/>
        </p:spPr>
      </p:pic>
      <p:grpSp>
        <p:nvGrpSpPr>
          <p:cNvPr id="15365" name="Group 3"/>
          <p:cNvGrpSpPr>
            <a:grpSpLocks/>
          </p:cNvGrpSpPr>
          <p:nvPr/>
        </p:nvGrpSpPr>
        <p:grpSpPr bwMode="auto">
          <a:xfrm>
            <a:off x="928688" y="20638"/>
            <a:ext cx="7043737" cy="1031875"/>
            <a:chOff x="1000100" y="1357298"/>
            <a:chExt cx="7043782" cy="1032039"/>
          </a:xfrm>
        </p:grpSpPr>
        <p:pic>
          <p:nvPicPr>
            <p:cNvPr id="15366" name="Picture 1" descr="http://goerudio.pixel-online.org/impianto/img/partners/08_logo.jpg"/>
            <p:cNvPicPr>
              <a:picLocks noChangeAspect="1" noChangeArrowheads="1"/>
            </p:cNvPicPr>
            <p:nvPr/>
          </p:nvPicPr>
          <p:blipFill>
            <a:blip r:embed="rId3" r:link="rId4"/>
            <a:srcRect/>
            <a:stretch>
              <a:fillRect/>
            </a:stretch>
          </p:blipFill>
          <p:spPr bwMode="auto">
            <a:xfrm>
              <a:off x="7358082" y="1357298"/>
              <a:ext cx="6858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67" name="Group 7"/>
            <p:cNvGrpSpPr>
              <a:grpSpLocks/>
            </p:cNvGrpSpPr>
            <p:nvPr/>
          </p:nvGrpSpPr>
          <p:grpSpPr bwMode="auto">
            <a:xfrm>
              <a:off x="1000100" y="1357298"/>
              <a:ext cx="6858048" cy="1032039"/>
              <a:chOff x="1000100" y="1357298"/>
              <a:chExt cx="6858048" cy="1032039"/>
            </a:xfrm>
          </p:grpSpPr>
          <p:pic>
            <p:nvPicPr>
              <p:cNvPr id="15368" name="cnf01" descr="Goerudio - Promoting science education"/>
              <p:cNvPicPr>
                <a:picLocks noChangeAspect="1" noChangeArrowheads="1"/>
              </p:cNvPicPr>
              <p:nvPr/>
            </p:nvPicPr>
            <p:blipFill>
              <a:blip r:embed="rId5" r:link="rId6"/>
              <a:srcRect/>
              <a:stretch>
                <a:fillRect/>
              </a:stretch>
            </p:blipFill>
            <p:spPr bwMode="auto">
              <a:xfrm>
                <a:off x="1071538" y="1357298"/>
                <a:ext cx="1028700" cy="657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69" name="Rectangle 5"/>
              <p:cNvSpPr>
                <a:spLocks noChangeArrowheads="1"/>
              </p:cNvSpPr>
              <p:nvPr/>
            </p:nvSpPr>
            <p:spPr bwMode="auto">
              <a:xfrm rot="10800000" flipV="1">
                <a:off x="1000100" y="2143116"/>
                <a:ext cx="685804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tabLst>
                    <a:tab pos="2743200" algn="ctr"/>
                    <a:tab pos="5486400" algn="r"/>
                  </a:tabLst>
                </a:pPr>
                <a:r>
                  <a:rPr lang="en-US" sz="1000" b="0" i="1">
                    <a:solidFill>
                      <a:srgbClr val="003366"/>
                    </a:solidFill>
                    <a:latin typeface="Arial Narrow" pitchFamily="34" charset="0"/>
                    <a:cs typeface="Times New Roman" pitchFamily="18" charset="0"/>
                  </a:rPr>
                  <a:t>543223-LLP-1-2013-1-LV-KA4- KA4MP</a:t>
                </a:r>
                <a:endParaRPr lang="en-US" b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Дифузия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mtClean="0"/>
              <a:t>Процес при който молекулите на едно вещество проникват в  междумолекулното пространство на друго вещество, което е в същото агрегатно състояние.</a:t>
            </a:r>
          </a:p>
          <a:p>
            <a:r>
              <a:rPr lang="bg-BG" smtClean="0"/>
              <a:t>Пример: Мастило във вода </a:t>
            </a:r>
          </a:p>
          <a:p>
            <a:pPr>
              <a:buFont typeface="Brush Script MT"/>
              <a:buNone/>
            </a:pPr>
            <a:endParaRPr lang="bg-BG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4275" y="3644900"/>
            <a:ext cx="49323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LLP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16638"/>
            <a:ext cx="1908175" cy="741362"/>
          </a:xfrm>
          <a:prstGeom prst="rect">
            <a:avLst/>
          </a:prstGeom>
          <a:noFill/>
        </p:spPr>
      </p:pic>
      <p:grpSp>
        <p:nvGrpSpPr>
          <p:cNvPr id="16390" name="Group 3"/>
          <p:cNvGrpSpPr>
            <a:grpSpLocks/>
          </p:cNvGrpSpPr>
          <p:nvPr/>
        </p:nvGrpSpPr>
        <p:grpSpPr bwMode="auto">
          <a:xfrm>
            <a:off x="928688" y="44450"/>
            <a:ext cx="7043737" cy="1031875"/>
            <a:chOff x="1000100" y="1357298"/>
            <a:chExt cx="7043782" cy="1032039"/>
          </a:xfrm>
        </p:grpSpPr>
        <p:pic>
          <p:nvPicPr>
            <p:cNvPr id="16391" name="Picture 1" descr="http://goerudio.pixel-online.org/impianto/img/partners/08_logo.jpg"/>
            <p:cNvPicPr>
              <a:picLocks noChangeAspect="1" noChangeArrowheads="1"/>
            </p:cNvPicPr>
            <p:nvPr/>
          </p:nvPicPr>
          <p:blipFill>
            <a:blip r:embed="rId4" r:link="rId5"/>
            <a:srcRect/>
            <a:stretch>
              <a:fillRect/>
            </a:stretch>
          </p:blipFill>
          <p:spPr bwMode="auto">
            <a:xfrm>
              <a:off x="7358082" y="1357298"/>
              <a:ext cx="6858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2" name="Group 7"/>
            <p:cNvGrpSpPr>
              <a:grpSpLocks/>
            </p:cNvGrpSpPr>
            <p:nvPr/>
          </p:nvGrpSpPr>
          <p:grpSpPr bwMode="auto">
            <a:xfrm>
              <a:off x="1000100" y="1357298"/>
              <a:ext cx="6858048" cy="1032039"/>
              <a:chOff x="1000100" y="1357298"/>
              <a:chExt cx="6858048" cy="1032039"/>
            </a:xfrm>
          </p:grpSpPr>
          <p:pic>
            <p:nvPicPr>
              <p:cNvPr id="16393" name="cnf01" descr="Goerudio - Promoting science education"/>
              <p:cNvPicPr>
                <a:picLocks noChangeAspect="1" noChangeArrowheads="1"/>
              </p:cNvPicPr>
              <p:nvPr/>
            </p:nvPicPr>
            <p:blipFill>
              <a:blip r:embed="rId6" r:link="rId7"/>
              <a:srcRect/>
              <a:stretch>
                <a:fillRect/>
              </a:stretch>
            </p:blipFill>
            <p:spPr bwMode="auto">
              <a:xfrm>
                <a:off x="1071538" y="1357298"/>
                <a:ext cx="1028700" cy="657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394" name="Rectangle 5"/>
              <p:cNvSpPr>
                <a:spLocks noChangeArrowheads="1"/>
              </p:cNvSpPr>
              <p:nvPr/>
            </p:nvSpPr>
            <p:spPr bwMode="auto">
              <a:xfrm rot="10800000" flipV="1">
                <a:off x="1000100" y="2143116"/>
                <a:ext cx="685804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tabLst>
                    <a:tab pos="2743200" algn="ctr"/>
                    <a:tab pos="5486400" algn="r"/>
                  </a:tabLst>
                </a:pPr>
                <a:r>
                  <a:rPr lang="en-US" sz="1000" b="0" i="1">
                    <a:solidFill>
                      <a:srgbClr val="003366"/>
                    </a:solidFill>
                    <a:latin typeface="Arial Narrow" pitchFamily="34" charset="0"/>
                    <a:cs typeface="Times New Roman" pitchFamily="18" charset="0"/>
                  </a:rPr>
                  <a:t>543223-LLP-1-2013-1-LV-KA4- KA4MP</a:t>
                </a:r>
                <a:endParaRPr lang="en-US" b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Модел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63675" y="1844675"/>
            <a:ext cx="6196013" cy="3878263"/>
          </a:xfrm>
        </p:spPr>
        <p:txBody>
          <a:bodyPr/>
          <a:lstStyle/>
          <a:p>
            <a:r>
              <a:rPr lang="bg-BG" smtClean="0"/>
              <a:t>Всяко вещество е изградено от молекули – молекулите в едното вещество са представени чрез бонбони от кафяв шоколад, а в другото – отново бонбони, но от бял шоколад</a:t>
            </a:r>
          </a:p>
          <a:p>
            <a:endParaRPr lang="bg-BG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4005263"/>
            <a:ext cx="327501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LLP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16638"/>
            <a:ext cx="1908175" cy="741362"/>
          </a:xfrm>
          <a:prstGeom prst="rect">
            <a:avLst/>
          </a:prstGeom>
          <a:noFill/>
        </p:spPr>
      </p:pic>
      <p:grpSp>
        <p:nvGrpSpPr>
          <p:cNvPr id="17414" name="Group 3"/>
          <p:cNvGrpSpPr>
            <a:grpSpLocks/>
          </p:cNvGrpSpPr>
          <p:nvPr/>
        </p:nvGrpSpPr>
        <p:grpSpPr bwMode="auto">
          <a:xfrm>
            <a:off x="928688" y="20638"/>
            <a:ext cx="7043737" cy="1031875"/>
            <a:chOff x="1000100" y="1357298"/>
            <a:chExt cx="7043782" cy="1032039"/>
          </a:xfrm>
        </p:grpSpPr>
        <p:pic>
          <p:nvPicPr>
            <p:cNvPr id="17415" name="Picture 1" descr="http://goerudio.pixel-online.org/impianto/img/partners/08_logo.jpg"/>
            <p:cNvPicPr>
              <a:picLocks noChangeAspect="1" noChangeArrowheads="1"/>
            </p:cNvPicPr>
            <p:nvPr/>
          </p:nvPicPr>
          <p:blipFill>
            <a:blip r:embed="rId4" r:link="rId5"/>
            <a:srcRect/>
            <a:stretch>
              <a:fillRect/>
            </a:stretch>
          </p:blipFill>
          <p:spPr bwMode="auto">
            <a:xfrm>
              <a:off x="7358082" y="1357298"/>
              <a:ext cx="6858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16" name="Group 7"/>
            <p:cNvGrpSpPr>
              <a:grpSpLocks/>
            </p:cNvGrpSpPr>
            <p:nvPr/>
          </p:nvGrpSpPr>
          <p:grpSpPr bwMode="auto">
            <a:xfrm>
              <a:off x="1000100" y="1357298"/>
              <a:ext cx="6858048" cy="1032039"/>
              <a:chOff x="1000100" y="1357298"/>
              <a:chExt cx="6858048" cy="1032039"/>
            </a:xfrm>
          </p:grpSpPr>
          <p:pic>
            <p:nvPicPr>
              <p:cNvPr id="17417" name="cnf01" descr="Goerudio - Promoting science education"/>
              <p:cNvPicPr>
                <a:picLocks noChangeAspect="1" noChangeArrowheads="1"/>
              </p:cNvPicPr>
              <p:nvPr/>
            </p:nvPicPr>
            <p:blipFill>
              <a:blip r:embed="rId6" r:link="rId7"/>
              <a:srcRect/>
              <a:stretch>
                <a:fillRect/>
              </a:stretch>
            </p:blipFill>
            <p:spPr bwMode="auto">
              <a:xfrm>
                <a:off x="1071538" y="1357298"/>
                <a:ext cx="1028700" cy="657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18" name="Rectangle 5"/>
              <p:cNvSpPr>
                <a:spLocks noChangeArrowheads="1"/>
              </p:cNvSpPr>
              <p:nvPr/>
            </p:nvSpPr>
            <p:spPr bwMode="auto">
              <a:xfrm rot="10800000" flipV="1">
                <a:off x="1000100" y="2143116"/>
                <a:ext cx="685804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tabLst>
                    <a:tab pos="2743200" algn="ctr"/>
                    <a:tab pos="5486400" algn="r"/>
                  </a:tabLst>
                </a:pPr>
                <a:r>
                  <a:rPr lang="en-US" sz="1000" b="0" i="1">
                    <a:solidFill>
                      <a:srgbClr val="003366"/>
                    </a:solidFill>
                    <a:latin typeface="Arial Narrow" pitchFamily="34" charset="0"/>
                    <a:cs typeface="Times New Roman" pitchFamily="18" charset="0"/>
                  </a:rPr>
                  <a:t>543223-LLP-1-2013-1-LV-KA4- KA4MP</a:t>
                </a:r>
                <a:endParaRPr lang="en-US" b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Дифузия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6088" y="2320925"/>
            <a:ext cx="5689600" cy="3200400"/>
          </a:xfrm>
        </p:spPr>
      </p:pic>
      <p:pic>
        <p:nvPicPr>
          <p:cNvPr id="18436" name="Picture 4" descr="LLP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16638"/>
            <a:ext cx="1908175" cy="741362"/>
          </a:xfrm>
          <a:prstGeom prst="rect">
            <a:avLst/>
          </a:prstGeom>
          <a:noFill/>
        </p:spPr>
      </p:pic>
      <p:grpSp>
        <p:nvGrpSpPr>
          <p:cNvPr id="18437" name="Group 3"/>
          <p:cNvGrpSpPr>
            <a:grpSpLocks/>
          </p:cNvGrpSpPr>
          <p:nvPr/>
        </p:nvGrpSpPr>
        <p:grpSpPr bwMode="auto">
          <a:xfrm>
            <a:off x="984250" y="44450"/>
            <a:ext cx="7043738" cy="1031875"/>
            <a:chOff x="1000100" y="1357298"/>
            <a:chExt cx="7043782" cy="1032039"/>
          </a:xfrm>
        </p:grpSpPr>
        <p:pic>
          <p:nvPicPr>
            <p:cNvPr id="18438" name="Picture 1" descr="http://goerudio.pixel-online.org/impianto/img/partners/08_logo.jpg"/>
            <p:cNvPicPr>
              <a:picLocks noChangeAspect="1" noChangeArrowheads="1"/>
            </p:cNvPicPr>
            <p:nvPr/>
          </p:nvPicPr>
          <p:blipFill>
            <a:blip r:embed="rId4" r:link="rId5"/>
            <a:srcRect/>
            <a:stretch>
              <a:fillRect/>
            </a:stretch>
          </p:blipFill>
          <p:spPr bwMode="auto">
            <a:xfrm>
              <a:off x="7358082" y="1357298"/>
              <a:ext cx="6858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39" name="Group 7"/>
            <p:cNvGrpSpPr>
              <a:grpSpLocks/>
            </p:cNvGrpSpPr>
            <p:nvPr/>
          </p:nvGrpSpPr>
          <p:grpSpPr bwMode="auto">
            <a:xfrm>
              <a:off x="1000100" y="1357298"/>
              <a:ext cx="6858048" cy="1032039"/>
              <a:chOff x="1000100" y="1357298"/>
              <a:chExt cx="6858048" cy="1032039"/>
            </a:xfrm>
          </p:grpSpPr>
          <p:pic>
            <p:nvPicPr>
              <p:cNvPr id="18440" name="cnf01" descr="Goerudio - Promoting science education"/>
              <p:cNvPicPr>
                <a:picLocks noChangeAspect="1" noChangeArrowheads="1"/>
              </p:cNvPicPr>
              <p:nvPr/>
            </p:nvPicPr>
            <p:blipFill>
              <a:blip r:embed="rId6" r:link="rId7"/>
              <a:srcRect/>
              <a:stretch>
                <a:fillRect/>
              </a:stretch>
            </p:blipFill>
            <p:spPr bwMode="auto">
              <a:xfrm>
                <a:off x="1071538" y="1357298"/>
                <a:ext cx="1028700" cy="657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41" name="Rectangle 5"/>
              <p:cNvSpPr>
                <a:spLocks noChangeArrowheads="1"/>
              </p:cNvSpPr>
              <p:nvPr/>
            </p:nvSpPr>
            <p:spPr bwMode="auto">
              <a:xfrm rot="10800000" flipV="1">
                <a:off x="1000100" y="2143116"/>
                <a:ext cx="685804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tabLst>
                    <a:tab pos="2743200" algn="ctr"/>
                    <a:tab pos="5486400" algn="r"/>
                  </a:tabLst>
                </a:pPr>
                <a:r>
                  <a:rPr lang="en-US" sz="1000" b="0" i="1">
                    <a:solidFill>
                      <a:srgbClr val="003366"/>
                    </a:solidFill>
                    <a:latin typeface="Arial Narrow" pitchFamily="34" charset="0"/>
                    <a:cs typeface="Times New Roman" pitchFamily="18" charset="0"/>
                  </a:rPr>
                  <a:t>543223-LLP-1-2013-1-LV-KA4- KA4MP</a:t>
                </a:r>
                <a:endParaRPr lang="en-US" b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095375" y="1125538"/>
            <a:ext cx="6964363" cy="893762"/>
          </a:xfrm>
        </p:spPr>
        <p:txBody>
          <a:bodyPr/>
          <a:lstStyle/>
          <a:p>
            <a:r>
              <a:rPr lang="en-US" sz="4000" b="1" smtClean="0"/>
              <a:t>Класически агрегатни състояния</a:t>
            </a:r>
            <a:endParaRPr lang="bg-BG" sz="4000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1000" smtClean="0"/>
              <a:t>Всяка правилна обикновена дроб изразява част от едно цяло.</a:t>
            </a:r>
          </a:p>
          <a:p>
            <a:r>
              <a:rPr lang="en-US" sz="1000" smtClean="0">
                <a:latin typeface="Arial" charset="0"/>
              </a:rPr>
              <a:t>Твърдо се нарича агрегатното състояние на веществото, характеризиращо се със способност да запазва обема и формата си. Атомите на телата в твърдо агрегатно състояние извършват само слаби трептения около състоянието им на равновесие. </a:t>
            </a:r>
            <a:endParaRPr lang="bg-BG" sz="1000" smtClean="0"/>
          </a:p>
          <a:p>
            <a:r>
              <a:rPr lang="en-US" sz="1000" smtClean="0">
                <a:latin typeface="Arial" charset="0"/>
              </a:rPr>
              <a:t>Течностите притежават някои свойства както на твърдите вещества, така и на газовете. При обикновени условия течностите имат собствен обем, но нямат определена форма, а приемат формата на съда, в който се намират. Притежават много малка свиваемост, обикновено голяма флуидност (течливост) и молекулите им могат лесно да се преместват една спрямо друга. </a:t>
            </a:r>
            <a:endParaRPr lang="bg-BG" sz="1000" smtClean="0"/>
          </a:p>
          <a:p>
            <a:r>
              <a:rPr lang="ru-RU" sz="1000" smtClean="0"/>
              <a:t>Газ е състояние на веществото, при което частиците са свързани с много слаби връзки помежду си. Тези частици може да са молекули, атоми или йони, които се движат свободно и хаотично и запълват равномерно предоставения им обем.</a:t>
            </a:r>
            <a:endParaRPr lang="bg-BG" sz="1000" smtClean="0"/>
          </a:p>
          <a:p>
            <a:r>
              <a:rPr lang="bg-BG" sz="1000" smtClean="0"/>
              <a:t>Пример: </a:t>
            </a:r>
          </a:p>
          <a:p>
            <a:pPr>
              <a:buFont typeface="Brush Script MT"/>
              <a:buNone/>
            </a:pPr>
            <a:endParaRPr lang="bg-BG" sz="1000" smtClean="0"/>
          </a:p>
        </p:txBody>
      </p:sp>
      <p:pic>
        <p:nvPicPr>
          <p:cNvPr id="19461" name="Picture 5" descr="LLP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16638"/>
            <a:ext cx="1908175" cy="741362"/>
          </a:xfrm>
          <a:prstGeom prst="rect">
            <a:avLst/>
          </a:prstGeom>
          <a:noFill/>
        </p:spPr>
      </p:pic>
      <p:pic>
        <p:nvPicPr>
          <p:cNvPr id="19463" name="Picture 7" descr="Image result for ле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287838"/>
            <a:ext cx="2376487" cy="1781175"/>
          </a:xfrm>
          <a:prstGeom prst="rect">
            <a:avLst/>
          </a:prstGeom>
          <a:noFill/>
        </p:spPr>
      </p:pic>
      <p:pic>
        <p:nvPicPr>
          <p:cNvPr id="19465" name="Picture 9" descr="Image result for чаша во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4292600"/>
            <a:ext cx="1728787" cy="1728788"/>
          </a:xfrm>
          <a:prstGeom prst="rect">
            <a:avLst/>
          </a:prstGeom>
          <a:noFill/>
        </p:spPr>
      </p:pic>
      <p:pic>
        <p:nvPicPr>
          <p:cNvPr id="19467" name="Picture 11" descr="Image result for изпаряван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4298950"/>
            <a:ext cx="3024188" cy="1776413"/>
          </a:xfrm>
          <a:prstGeom prst="rect">
            <a:avLst/>
          </a:prstGeom>
          <a:noFill/>
        </p:spPr>
      </p:pic>
      <p:grpSp>
        <p:nvGrpSpPr>
          <p:cNvPr id="19468" name="Group 3"/>
          <p:cNvGrpSpPr>
            <a:grpSpLocks/>
          </p:cNvGrpSpPr>
          <p:nvPr/>
        </p:nvGrpSpPr>
        <p:grpSpPr bwMode="auto">
          <a:xfrm>
            <a:off x="928688" y="20638"/>
            <a:ext cx="7043737" cy="1031875"/>
            <a:chOff x="1000100" y="1357298"/>
            <a:chExt cx="7043782" cy="1032039"/>
          </a:xfrm>
        </p:grpSpPr>
        <p:pic>
          <p:nvPicPr>
            <p:cNvPr id="19469" name="Picture 1" descr="http://goerudio.pixel-online.org/impianto/img/partners/08_logo.jpg"/>
            <p:cNvPicPr>
              <a:picLocks noChangeAspect="1" noChangeArrowheads="1"/>
            </p:cNvPicPr>
            <p:nvPr/>
          </p:nvPicPr>
          <p:blipFill>
            <a:blip r:embed="rId6" r:link="rId7"/>
            <a:srcRect/>
            <a:stretch>
              <a:fillRect/>
            </a:stretch>
          </p:blipFill>
          <p:spPr bwMode="auto">
            <a:xfrm>
              <a:off x="7358082" y="1357298"/>
              <a:ext cx="6858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470" name="Group 7"/>
            <p:cNvGrpSpPr>
              <a:grpSpLocks/>
            </p:cNvGrpSpPr>
            <p:nvPr/>
          </p:nvGrpSpPr>
          <p:grpSpPr bwMode="auto">
            <a:xfrm>
              <a:off x="1000100" y="1357298"/>
              <a:ext cx="6858048" cy="1032039"/>
              <a:chOff x="1000100" y="1357298"/>
              <a:chExt cx="6858048" cy="1032039"/>
            </a:xfrm>
          </p:grpSpPr>
          <p:pic>
            <p:nvPicPr>
              <p:cNvPr id="19471" name="cnf01" descr="Goerudio - Promoting science education"/>
              <p:cNvPicPr>
                <a:picLocks noChangeAspect="1" noChangeArrowheads="1"/>
              </p:cNvPicPr>
              <p:nvPr/>
            </p:nvPicPr>
            <p:blipFill>
              <a:blip r:embed="rId8" r:link="rId9"/>
              <a:srcRect/>
              <a:stretch>
                <a:fillRect/>
              </a:stretch>
            </p:blipFill>
            <p:spPr bwMode="auto">
              <a:xfrm>
                <a:off x="1071538" y="1357298"/>
                <a:ext cx="1028700" cy="657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72" name="Rectangle 5"/>
              <p:cNvSpPr>
                <a:spLocks noChangeArrowheads="1"/>
              </p:cNvSpPr>
              <p:nvPr/>
            </p:nvSpPr>
            <p:spPr bwMode="auto">
              <a:xfrm rot="10800000" flipV="1">
                <a:off x="1000100" y="2143116"/>
                <a:ext cx="685804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tabLst>
                    <a:tab pos="2743200" algn="ctr"/>
                    <a:tab pos="5486400" algn="r"/>
                  </a:tabLst>
                </a:pPr>
                <a:r>
                  <a:rPr lang="en-US" sz="1000" b="0" i="1">
                    <a:solidFill>
                      <a:srgbClr val="003366"/>
                    </a:solidFill>
                    <a:latin typeface="Arial Narrow" pitchFamily="34" charset="0"/>
                    <a:cs typeface="Times New Roman" pitchFamily="18" charset="0"/>
                  </a:rPr>
                  <a:t>543223-LLP-1-2013-1-LV-KA4- KA4MP</a:t>
                </a:r>
                <a:endParaRPr lang="en-US" b="0"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Модел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Brush Script MT"/>
              <a:buNone/>
            </a:pPr>
            <a:r>
              <a:rPr lang="bg-BG" smtClean="0"/>
              <a:t>Ученици в различна фаза от деня </a:t>
            </a:r>
            <a:r>
              <a:rPr lang="bg-BG" smtClean="0">
                <a:sym typeface="Wingdings" pitchFamily="2" charset="2"/>
              </a:rPr>
              <a:t></a:t>
            </a:r>
          </a:p>
          <a:p>
            <a:pPr>
              <a:buFontTx/>
              <a:buChar char="-"/>
            </a:pPr>
            <a:r>
              <a:rPr lang="bg-BG" smtClean="0"/>
              <a:t>в час (твърдо)</a:t>
            </a:r>
          </a:p>
          <a:p>
            <a:pPr>
              <a:buFontTx/>
              <a:buChar char="-"/>
            </a:pPr>
            <a:r>
              <a:rPr lang="bg-BG" smtClean="0"/>
              <a:t>в междучасие (течно)</a:t>
            </a:r>
          </a:p>
          <a:p>
            <a:pPr>
              <a:buFontTx/>
              <a:buChar char="-"/>
            </a:pPr>
            <a:r>
              <a:rPr lang="bg-BG" smtClean="0"/>
              <a:t>след края на учебния ден (газообразно) </a:t>
            </a:r>
          </a:p>
        </p:txBody>
      </p:sp>
      <p:pic>
        <p:nvPicPr>
          <p:cNvPr id="20485" name="Picture 5" descr="LLP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16638"/>
            <a:ext cx="1908175" cy="741362"/>
          </a:xfrm>
          <a:prstGeom prst="rect">
            <a:avLst/>
          </a:prstGeom>
          <a:noFill/>
        </p:spPr>
      </p:pic>
      <p:grpSp>
        <p:nvGrpSpPr>
          <p:cNvPr id="20486" name="Group 3"/>
          <p:cNvGrpSpPr>
            <a:grpSpLocks/>
          </p:cNvGrpSpPr>
          <p:nvPr/>
        </p:nvGrpSpPr>
        <p:grpSpPr bwMode="auto">
          <a:xfrm>
            <a:off x="928688" y="20638"/>
            <a:ext cx="7043737" cy="1031875"/>
            <a:chOff x="1000100" y="1357298"/>
            <a:chExt cx="7043782" cy="1032039"/>
          </a:xfrm>
        </p:grpSpPr>
        <p:pic>
          <p:nvPicPr>
            <p:cNvPr id="20487" name="Picture 1" descr="http://goerudio.pixel-online.org/impianto/img/partners/08_logo.jpg"/>
            <p:cNvPicPr>
              <a:picLocks noChangeAspect="1" noChangeArrowheads="1"/>
            </p:cNvPicPr>
            <p:nvPr/>
          </p:nvPicPr>
          <p:blipFill>
            <a:blip r:embed="rId3" r:link="rId4"/>
            <a:srcRect/>
            <a:stretch>
              <a:fillRect/>
            </a:stretch>
          </p:blipFill>
          <p:spPr bwMode="auto">
            <a:xfrm>
              <a:off x="7358082" y="1357298"/>
              <a:ext cx="6858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488" name="Group 7"/>
            <p:cNvGrpSpPr>
              <a:grpSpLocks/>
            </p:cNvGrpSpPr>
            <p:nvPr/>
          </p:nvGrpSpPr>
          <p:grpSpPr bwMode="auto">
            <a:xfrm>
              <a:off x="1000100" y="1357298"/>
              <a:ext cx="6858048" cy="1032039"/>
              <a:chOff x="1000100" y="1357298"/>
              <a:chExt cx="6858048" cy="1032039"/>
            </a:xfrm>
          </p:grpSpPr>
          <p:pic>
            <p:nvPicPr>
              <p:cNvPr id="20489" name="cnf01" descr="Goerudio - Promoting science education"/>
              <p:cNvPicPr>
                <a:picLocks noChangeAspect="1" noChangeArrowheads="1"/>
              </p:cNvPicPr>
              <p:nvPr/>
            </p:nvPicPr>
            <p:blipFill>
              <a:blip r:embed="rId5" r:link="rId6"/>
              <a:srcRect/>
              <a:stretch>
                <a:fillRect/>
              </a:stretch>
            </p:blipFill>
            <p:spPr bwMode="auto">
              <a:xfrm>
                <a:off x="1071538" y="1357298"/>
                <a:ext cx="1028700" cy="657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90" name="Rectangle 5"/>
              <p:cNvSpPr>
                <a:spLocks noChangeArrowheads="1"/>
              </p:cNvSpPr>
              <p:nvPr/>
            </p:nvSpPr>
            <p:spPr bwMode="auto">
              <a:xfrm rot="10800000" flipV="1">
                <a:off x="1000100" y="2143116"/>
                <a:ext cx="685804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tabLst>
                    <a:tab pos="2743200" algn="ctr"/>
                    <a:tab pos="5486400" algn="r"/>
                  </a:tabLst>
                </a:pPr>
                <a:r>
                  <a:rPr lang="en-US" sz="1000" b="0" i="1">
                    <a:solidFill>
                      <a:srgbClr val="003366"/>
                    </a:solidFill>
                    <a:latin typeface="Arial Narrow" pitchFamily="34" charset="0"/>
                    <a:cs typeface="Times New Roman" pitchFamily="18" charset="0"/>
                  </a:rPr>
                  <a:t>543223-LLP-1-2013-1-LV-KA4- KA4MP</a:t>
                </a:r>
                <a:endParaRPr lang="en-US" b="0"/>
              </a:p>
            </p:txBody>
          </p:sp>
        </p:grp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232</TotalTime>
  <Words>277</Words>
  <Application>Microsoft Office PowerPoint</Application>
  <PresentationFormat>Презентация на цял екран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Constantia</vt:lpstr>
      <vt:lpstr>Brush Script MT</vt:lpstr>
      <vt:lpstr>Calibri</vt:lpstr>
      <vt:lpstr>Franklin Gothic Book</vt:lpstr>
      <vt:lpstr>Rage Italic</vt:lpstr>
      <vt:lpstr>Arial Narrow</vt:lpstr>
      <vt:lpstr>Times New Roman</vt:lpstr>
      <vt:lpstr>Wingdings</vt:lpstr>
      <vt:lpstr>Pushpin</vt:lpstr>
      <vt:lpstr>Pushpin</vt:lpstr>
      <vt:lpstr>Pushpin</vt:lpstr>
      <vt:lpstr>Pushpin</vt:lpstr>
      <vt:lpstr>Метод на моделите</vt:lpstr>
      <vt:lpstr>Защо ни трябват модели?</vt:lpstr>
      <vt:lpstr>Разлика между модел и пример</vt:lpstr>
      <vt:lpstr>Дифузия</vt:lpstr>
      <vt:lpstr>Модел</vt:lpstr>
      <vt:lpstr>Дифузия</vt:lpstr>
      <vt:lpstr>Класически агрегатни състояния</vt:lpstr>
      <vt:lpstr>Модел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на моделите</dc:title>
  <dc:creator>Milena</dc:creator>
  <cp:lastModifiedBy>Zuzi</cp:lastModifiedBy>
  <cp:revision>6</cp:revision>
  <dcterms:created xsi:type="dcterms:W3CDTF">2015-06-13T17:43:22Z</dcterms:created>
  <dcterms:modified xsi:type="dcterms:W3CDTF">2015-11-17T12:15:26Z</dcterms:modified>
</cp:coreProperties>
</file>